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63" autoAdjust="0"/>
  </p:normalViewPr>
  <p:slideViewPr>
    <p:cSldViewPr snapToGrid="0">
      <p:cViewPr>
        <p:scale>
          <a:sx n="100" d="100"/>
          <a:sy n="100" d="100"/>
        </p:scale>
        <p:origin x="200" y="-2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406400"/>
            <a:ext cx="6521958" cy="1072896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9518157"/>
            <a:ext cx="6542532" cy="236725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4800"/>
            <a:ext cx="5829300" cy="3164636"/>
          </a:xfrm>
        </p:spPr>
        <p:txBody>
          <a:bodyPr anchor="b">
            <a:normAutofit/>
          </a:bodyPr>
          <a:lstStyle>
            <a:lvl1pPr>
              <a:defRPr sz="5867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6321780"/>
            <a:ext cx="4800600" cy="2619022"/>
          </a:xfrm>
        </p:spPr>
        <p:txBody>
          <a:bodyPr>
            <a:normAutofit/>
          </a:bodyPr>
          <a:lstStyle>
            <a:lvl1pPr marL="0" indent="0" algn="ctr">
              <a:buNone/>
              <a:defRPr sz="2667">
                <a:solidFill>
                  <a:srgbClr val="FFFFFF"/>
                </a:solidFill>
              </a:defRPr>
            </a:lvl1pPr>
            <a:lvl2pPr marL="6096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598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13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406400"/>
            <a:ext cx="6521958" cy="2535936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269673"/>
            <a:ext cx="6542532" cy="236725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573869"/>
            <a:ext cx="1543050" cy="7977481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573867"/>
            <a:ext cx="4514850" cy="7977483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82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406400"/>
            <a:ext cx="6521958" cy="8420608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80" y="7473052"/>
            <a:ext cx="2157322" cy="1269380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7244960"/>
            <a:ext cx="4158386" cy="1511356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6" y="7266778"/>
            <a:ext cx="4100985" cy="1376484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7" y="7242979"/>
            <a:ext cx="2481000" cy="115830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7215211"/>
            <a:ext cx="6542532" cy="2364220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4379662"/>
            <a:ext cx="5829300" cy="2709333"/>
          </a:xfrm>
        </p:spPr>
        <p:txBody>
          <a:bodyPr anchor="t">
            <a:normAutofit/>
          </a:bodyPr>
          <a:lstStyle>
            <a:lvl1pPr algn="ctr">
              <a:defRPr sz="5867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555466"/>
            <a:ext cx="4813301" cy="1670757"/>
          </a:xfrm>
        </p:spPr>
        <p:txBody>
          <a:bodyPr anchor="b">
            <a:normAutofit/>
          </a:bodyPr>
          <a:lstStyle>
            <a:lvl1pPr marL="0" indent="0" algn="ctr">
              <a:buNone/>
              <a:defRPr sz="2667">
                <a:solidFill>
                  <a:srgbClr val="FFFFFF"/>
                </a:solidFill>
              </a:defRPr>
            </a:lvl1pPr>
            <a:lvl2pPr marL="60960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1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82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430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803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64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25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86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51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4763008"/>
            <a:ext cx="2866644" cy="612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4763008"/>
            <a:ext cx="2866644" cy="612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13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4761091"/>
            <a:ext cx="2866644" cy="1137355"/>
          </a:xfrm>
        </p:spPr>
        <p:txBody>
          <a:bodyPr anchor="ctr"/>
          <a:lstStyle>
            <a:lvl1pPr marL="0" indent="0" algn="ctr">
              <a:buNone/>
              <a:defRPr sz="3200" b="0">
                <a:solidFill>
                  <a:schemeClr val="tx2"/>
                </a:solidFill>
                <a:latin typeface="+mj-lt"/>
              </a:defRPr>
            </a:lvl1pPr>
            <a:lvl2pPr marL="609608" indent="0">
              <a:buNone/>
              <a:defRPr sz="2667" b="1"/>
            </a:lvl2pPr>
            <a:lvl3pPr marL="1219215" indent="0">
              <a:buNone/>
              <a:defRPr sz="2400" b="1"/>
            </a:lvl3pPr>
            <a:lvl4pPr marL="1828823" indent="0">
              <a:buNone/>
              <a:defRPr sz="2133" b="1"/>
            </a:lvl4pPr>
            <a:lvl5pPr marL="2438430" indent="0">
              <a:buNone/>
              <a:defRPr sz="2133" b="1"/>
            </a:lvl5pPr>
            <a:lvl6pPr marL="3048038" indent="0">
              <a:buNone/>
              <a:defRPr sz="2133" b="1"/>
            </a:lvl6pPr>
            <a:lvl7pPr marL="3657646" indent="0">
              <a:buNone/>
              <a:defRPr sz="2133" b="1"/>
            </a:lvl7pPr>
            <a:lvl8pPr marL="4267253" indent="0">
              <a:buNone/>
              <a:defRPr sz="2133" b="1"/>
            </a:lvl8pPr>
            <a:lvl9pPr marL="4876861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6096003"/>
            <a:ext cx="2865041" cy="4794956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4761090"/>
            <a:ext cx="2866644" cy="1137355"/>
          </a:xfrm>
        </p:spPr>
        <p:txBody>
          <a:bodyPr anchor="ctr"/>
          <a:lstStyle>
            <a:lvl1pPr marL="0" indent="0" algn="ctr">
              <a:buNone/>
              <a:defRPr sz="3200" b="0" i="0">
                <a:solidFill>
                  <a:schemeClr val="tx2"/>
                </a:solidFill>
                <a:latin typeface="+mj-lt"/>
              </a:defRPr>
            </a:lvl1pPr>
            <a:lvl2pPr marL="609608" indent="0">
              <a:buNone/>
              <a:defRPr sz="2667" b="1"/>
            </a:lvl2pPr>
            <a:lvl3pPr marL="1219215" indent="0">
              <a:buNone/>
              <a:defRPr sz="2400" b="1"/>
            </a:lvl3pPr>
            <a:lvl4pPr marL="1828823" indent="0">
              <a:buNone/>
              <a:defRPr sz="2133" b="1"/>
            </a:lvl4pPr>
            <a:lvl5pPr marL="2438430" indent="0">
              <a:buNone/>
              <a:defRPr sz="2133" b="1"/>
            </a:lvl5pPr>
            <a:lvl6pPr marL="3048038" indent="0">
              <a:buNone/>
              <a:defRPr sz="2133" b="1"/>
            </a:lvl6pPr>
            <a:lvl7pPr marL="3657646" indent="0">
              <a:buNone/>
              <a:defRPr sz="2133" b="1"/>
            </a:lvl7pPr>
            <a:lvl8pPr marL="4267253" indent="0">
              <a:buNone/>
              <a:defRPr sz="2133" b="1"/>
            </a:lvl8pPr>
            <a:lvl9pPr marL="4876861" indent="0">
              <a:buNone/>
              <a:defRPr sz="21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6096003"/>
            <a:ext cx="2866644" cy="4794956"/>
          </a:xfrm>
        </p:spPr>
        <p:txBody>
          <a:bodyPr/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37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1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406400"/>
            <a:ext cx="6521958" cy="2535936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269675"/>
            <a:ext cx="6542532" cy="2364220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22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406400"/>
            <a:ext cx="6521958" cy="2535936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366936"/>
            <a:ext cx="2514600" cy="3386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400">
                <a:solidFill>
                  <a:schemeClr val="tx2"/>
                </a:solidFill>
              </a:defRPr>
            </a:lvl1pPr>
            <a:lvl2pPr marL="609608" indent="0">
              <a:buNone/>
              <a:defRPr sz="1600"/>
            </a:lvl2pPr>
            <a:lvl3pPr marL="1219215" indent="0">
              <a:buNone/>
              <a:defRPr sz="1333"/>
            </a:lvl3pPr>
            <a:lvl4pPr marL="1828823" indent="0">
              <a:buNone/>
              <a:defRPr sz="1200"/>
            </a:lvl4pPr>
            <a:lvl5pPr marL="2438430" indent="0">
              <a:buNone/>
              <a:defRPr sz="1200"/>
            </a:lvl5pPr>
            <a:lvl6pPr marL="3048038" indent="0">
              <a:buNone/>
              <a:defRPr sz="1200"/>
            </a:lvl6pPr>
            <a:lvl7pPr marL="3657646" indent="0">
              <a:buNone/>
              <a:defRPr sz="1200"/>
            </a:lvl7pPr>
            <a:lvl8pPr marL="4267253" indent="0">
              <a:buNone/>
              <a:defRPr sz="1200"/>
            </a:lvl8pPr>
            <a:lvl9pPr marL="4876861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269673"/>
            <a:ext cx="6542532" cy="236725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4064000"/>
            <a:ext cx="2514600" cy="2227072"/>
          </a:xfrm>
        </p:spPr>
        <p:txBody>
          <a:bodyPr anchor="b">
            <a:noAutofit/>
          </a:bodyPr>
          <a:lstStyle>
            <a:lvl1pPr algn="l">
              <a:defRPr sz="4267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3251200"/>
            <a:ext cx="2928057" cy="6773333"/>
          </a:xfrm>
        </p:spPr>
        <p:txBody>
          <a:bodyPr anchor="ctr"/>
          <a:lstStyle>
            <a:lvl1pPr>
              <a:buClr>
                <a:schemeClr val="bg1"/>
              </a:buClr>
              <a:defRPr sz="2933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667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24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2133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2133">
                <a:solidFill>
                  <a:schemeClr val="tx2"/>
                </a:solidFill>
              </a:defRPr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1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406400"/>
            <a:ext cx="6521958" cy="1072896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9518157"/>
            <a:ext cx="6542532" cy="236725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602075"/>
            <a:ext cx="2859484" cy="4319883"/>
          </a:xfrm>
        </p:spPr>
        <p:txBody>
          <a:bodyPr anchor="b">
            <a:normAutofit/>
          </a:bodyPr>
          <a:lstStyle>
            <a:lvl1pPr algn="l">
              <a:defRPr sz="3733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952061"/>
            <a:ext cx="2863850" cy="4304830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609608" indent="0">
              <a:buNone/>
              <a:defRPr sz="1600"/>
            </a:lvl2pPr>
            <a:lvl3pPr marL="1219215" indent="0">
              <a:buNone/>
              <a:defRPr sz="1333"/>
            </a:lvl3pPr>
            <a:lvl4pPr marL="1828823" indent="0">
              <a:buNone/>
              <a:defRPr sz="1200"/>
            </a:lvl4pPr>
            <a:lvl5pPr marL="2438430" indent="0">
              <a:buNone/>
              <a:defRPr sz="1200"/>
            </a:lvl5pPr>
            <a:lvl6pPr marL="3048038" indent="0">
              <a:buNone/>
              <a:defRPr sz="1200"/>
            </a:lvl6pPr>
            <a:lvl7pPr marL="3657646" indent="0">
              <a:buNone/>
              <a:defRPr sz="1200"/>
            </a:lvl7pPr>
            <a:lvl8pPr marL="4267253" indent="0">
              <a:buNone/>
              <a:defRPr sz="1200"/>
            </a:lvl8pPr>
            <a:lvl9pPr marL="4876861" indent="0">
              <a:buNone/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2438400"/>
            <a:ext cx="2674620" cy="520192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4267">
                <a:solidFill>
                  <a:schemeClr val="bg1"/>
                </a:solidFill>
              </a:defRPr>
            </a:lvl1pPr>
            <a:lvl2pPr marL="609608" indent="0">
              <a:buNone/>
              <a:defRPr sz="3733"/>
            </a:lvl2pPr>
            <a:lvl3pPr marL="1219215" indent="0">
              <a:buNone/>
              <a:defRPr sz="3200"/>
            </a:lvl3pPr>
            <a:lvl4pPr marL="1828823" indent="0">
              <a:buNone/>
              <a:defRPr sz="2667"/>
            </a:lvl4pPr>
            <a:lvl5pPr marL="2438430" indent="0">
              <a:buNone/>
              <a:defRPr sz="2667"/>
            </a:lvl5pPr>
            <a:lvl6pPr marL="3048038" indent="0">
              <a:buNone/>
              <a:defRPr sz="2667"/>
            </a:lvl6pPr>
            <a:lvl7pPr marL="3657646" indent="0">
              <a:buNone/>
              <a:defRPr sz="2667"/>
            </a:lvl7pPr>
            <a:lvl8pPr marL="4267253" indent="0">
              <a:buNone/>
              <a:defRPr sz="2667"/>
            </a:lvl8pPr>
            <a:lvl9pPr marL="4876861" indent="0">
              <a:buNone/>
              <a:defRPr sz="266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3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406400"/>
            <a:ext cx="6521958" cy="438912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985654"/>
            <a:ext cx="6542532" cy="2364220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601472"/>
            <a:ext cx="6172200" cy="2227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11111405"/>
            <a:ext cx="284001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2"/>
                </a:solidFill>
              </a:defRPr>
            </a:lvl1pPr>
          </a:lstStyle>
          <a:p>
            <a:fld id="{FCF6EFE5-410E-469B-97CE-A864A2B3BCCE}" type="datetimeFigureOut">
              <a:rPr lang="ru-RU" smtClean="0"/>
              <a:t>21.12.2021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11111405"/>
            <a:ext cx="2840018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11111404"/>
            <a:ext cx="87137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2"/>
                </a:solidFill>
              </a:defRPr>
            </a:lvl1pPr>
          </a:lstStyle>
          <a:p>
            <a:fld id="{04B5E9AD-C702-49D9-8623-6555C0A221A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4756386"/>
            <a:ext cx="5556250" cy="61345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3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219215" rtl="0" eaLnBrk="1" latinLnBrk="0" hangingPunct="1">
        <a:spcBef>
          <a:spcPct val="0"/>
        </a:spcBef>
        <a:buNone/>
        <a:defRPr sz="5867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5" indent="-365765" algn="l" defTabSz="121921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68360" indent="-365765" algn="l" defTabSz="121921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933" kern="1200">
          <a:solidFill>
            <a:schemeClr val="tx2"/>
          </a:solidFill>
          <a:latin typeface="+mn-lt"/>
          <a:ea typeface="+mn-ea"/>
          <a:cs typeface="+mn-cs"/>
        </a:defRPr>
      </a:lvl2pPr>
      <a:lvl3pPr marL="1140898" indent="-304804" algn="l" defTabSz="121921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667" kern="1200">
          <a:solidFill>
            <a:schemeClr val="tx2"/>
          </a:solidFill>
          <a:latin typeface="+mn-lt"/>
          <a:ea typeface="+mn-ea"/>
          <a:cs typeface="+mn-cs"/>
        </a:defRPr>
      </a:lvl3pPr>
      <a:lvl4pPr marL="1524019" indent="-304804" algn="l" defTabSz="121921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4pPr>
      <a:lvl5pPr marL="1950744" indent="-304804" algn="l" defTabSz="1219215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133" kern="1200">
          <a:solidFill>
            <a:schemeClr val="tx2"/>
          </a:solidFill>
          <a:latin typeface="+mn-lt"/>
          <a:ea typeface="+mn-ea"/>
          <a:cs typeface="+mn-cs"/>
        </a:defRPr>
      </a:lvl5pPr>
      <a:lvl6pPr marL="2377470" indent="-304804" algn="l" defTabSz="1219215" rtl="0" eaLnBrk="1" latinLnBrk="0" hangingPunct="1">
        <a:spcBef>
          <a:spcPts val="512"/>
        </a:spcBef>
        <a:buClr>
          <a:schemeClr val="accent1"/>
        </a:buClr>
        <a:buFont typeface="Symbol" pitchFamily="18" charset="2"/>
        <a:buChar char="*"/>
        <a:defRPr sz="1867" kern="1200">
          <a:solidFill>
            <a:schemeClr val="tx2"/>
          </a:solidFill>
          <a:latin typeface="+mn-lt"/>
          <a:ea typeface="+mn-ea"/>
          <a:cs typeface="+mn-cs"/>
        </a:defRPr>
      </a:lvl6pPr>
      <a:lvl7pPr marL="2804195" indent="-304804" algn="l" defTabSz="1219215" rtl="0" eaLnBrk="1" latinLnBrk="0" hangingPunct="1">
        <a:spcBef>
          <a:spcPts val="512"/>
        </a:spcBef>
        <a:buClr>
          <a:schemeClr val="accent1"/>
        </a:buClr>
        <a:buFont typeface="Symbol" pitchFamily="18" charset="2"/>
        <a:buChar char="*"/>
        <a:defRPr sz="1867" kern="1200">
          <a:solidFill>
            <a:schemeClr val="tx2"/>
          </a:solidFill>
          <a:latin typeface="+mn-lt"/>
          <a:ea typeface="+mn-ea"/>
          <a:cs typeface="+mn-cs"/>
        </a:defRPr>
      </a:lvl7pPr>
      <a:lvl8pPr marL="3230920" indent="-304804" algn="l" defTabSz="1219215" rtl="0" eaLnBrk="1" latinLnBrk="0" hangingPunct="1">
        <a:spcBef>
          <a:spcPts val="512"/>
        </a:spcBef>
        <a:buClr>
          <a:schemeClr val="accent1"/>
        </a:buClr>
        <a:buFont typeface="Symbol" pitchFamily="18" charset="2"/>
        <a:buChar char="*"/>
        <a:defRPr sz="1867" kern="1200">
          <a:solidFill>
            <a:schemeClr val="tx2"/>
          </a:solidFill>
          <a:latin typeface="+mn-lt"/>
          <a:ea typeface="+mn-ea"/>
          <a:cs typeface="+mn-cs"/>
        </a:defRPr>
      </a:lvl8pPr>
      <a:lvl9pPr marL="3657646" indent="-304804" algn="l" defTabSz="1219215" rtl="0" eaLnBrk="1" latinLnBrk="0" hangingPunct="1">
        <a:spcBef>
          <a:spcPts val="512"/>
        </a:spcBef>
        <a:buClr>
          <a:schemeClr val="accent1"/>
        </a:buClr>
        <a:buFont typeface="Symbol" pitchFamily="18" charset="2"/>
        <a:buChar char="*"/>
        <a:defRPr sz="1867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8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15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23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30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38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46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53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61" algn="l" defTabSz="121921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8700" y="664144"/>
            <a:ext cx="5468353" cy="904774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ПРАЙС НА УСЛУГИ ЦЕНТРА «ВМЕСТЕ»</a:t>
            </a:r>
            <a:b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НА 2022 ГОД</a:t>
            </a:r>
            <a:endParaRPr lang="ru-RU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629" y="2136808"/>
            <a:ext cx="6516304" cy="6803995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Консультация логопеда, составление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индивидуального  плана занятий                                                                                 1500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Логопедический массаж зондовый с массажем рук             60 мин.                    1100 руб.         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Логопедический массаж зондовый                                           30 мин.                     700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Логопедический массаж с </a:t>
            </a:r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тейпированием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45 мин.                     750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Логопедическое  занятие                                                             60 мин.                     950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Логопедическое занятие                                                              30 мин.                     550 руб.</a:t>
            </a:r>
          </a:p>
          <a:p>
            <a:pPr algn="l"/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Логоритмика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30 мин.                     550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Дефектологическое занятие                                                        60 мин.                     950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Дефектологическое занятие                                                        30 мин.                     550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Работа с не говорящими детьми                                                45 мин.                     900 руб.                     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Работа по системе </a:t>
            </a:r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Томатис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(до 1 часа)                                     60 мин.                     800 руб.</a:t>
            </a:r>
          </a:p>
          <a:p>
            <a:pPr algn="l"/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Консультация психолога, диагностика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составление плана занятий                                                                                       1500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Коррекционное занятие с </a:t>
            </a:r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нейропсихологом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30 мин.                    700 руб.</a:t>
            </a:r>
          </a:p>
          <a:p>
            <a:pPr algn="l"/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Сказкотерапия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песочная терапия                                               35 мин.                    600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Сенсорная интеграция                                                                    30 мин.                    650 руб.</a:t>
            </a:r>
          </a:p>
          <a:p>
            <a:pPr algn="l"/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Игротерапия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30 мин.                    600 руб.</a:t>
            </a:r>
          </a:p>
          <a:p>
            <a:pPr algn="l"/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Игротерапия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15 мин.                    300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Музыкотерапия                                                                                30 мин.                    600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Арт терапия (</a:t>
            </a:r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хенд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терапия)                                                           50 мин.                    800 руб.                 </a:t>
            </a:r>
          </a:p>
          <a:p>
            <a:pPr algn="l"/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Гештальт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терапия (30 мин)                                                            30 мин.                    550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Мозжечковая стимуляция + </a:t>
            </a:r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виброплатформа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40 мин.                    800 руб.</a:t>
            </a:r>
          </a:p>
          <a:p>
            <a:pPr algn="l"/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Эрготерапия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35 мин.                  1100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ЛФК                                                                                                                                       1000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ЛФК при ДЦП                                                                                                                     1300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Массаж общий                                                                                                                  1000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Массаж общий при ДЦП                                                                                                 1100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Массаж шейно-воротниковой зоны                                                                              400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Массаж спины                                                                                                                     700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Занятия по системе </a:t>
            </a:r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томатис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                 800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Массаж стоп                                                                                      15 мин.                    250 руб.             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Массаж кистей                                                                                  15 мин.                    200 руб.</a:t>
            </a:r>
          </a:p>
          <a:p>
            <a:pPr algn="l"/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Занятие с </a:t>
            </a:r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нейропсихологом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групповое дети 7-12 лет             45 мин.                    500 руб.</a:t>
            </a:r>
          </a:p>
          <a:p>
            <a:pPr algn="l"/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Занятие по </a:t>
            </a:r>
            <a:r>
              <a:rPr lang="ru-RU" sz="14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предподготовке</a:t>
            </a:r>
            <a:r>
              <a:rPr lang="ru-RU" sz="14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к школе с психологом                  45 мин                     500 руб.</a:t>
            </a:r>
          </a:p>
          <a:p>
            <a:pPr algn="l"/>
            <a:endParaRPr lang="ru-RU" sz="14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ru-RU" sz="1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29" y="512081"/>
            <a:ext cx="1882666" cy="1624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79181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602100A0-F034-4791-9637-EFDAABDB0D9D}" vid="{2FEE0D08-D530-4489-9AFC-8490703D0C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81</TotalTime>
  <Words>296</Words>
  <Application>Microsoft Office PowerPoint</Application>
  <PresentationFormat>Широкоэкранный</PresentationFormat>
  <Paragraphs>38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Calibri</vt:lpstr>
      <vt:lpstr>Candara</vt:lpstr>
      <vt:lpstr>Symbol</vt:lpstr>
      <vt:lpstr>Тема1</vt:lpstr>
      <vt:lpstr>ПРАЙС НА УСЛУГИ ЦЕНТРА «ВМЕСТЕ»  НА 2022 ГОД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ПРАЙС НА УСЛУГИ ЦЕНТРА «ВМЕСТЕ»  НА 2022 ГОД</dc:title>
  <dc:creator>79874759357</dc:creator>
  <cp:lastModifiedBy>79874759357</cp:lastModifiedBy>
  <cp:revision>8</cp:revision>
  <dcterms:created xsi:type="dcterms:W3CDTF">2021-12-21T09:00:41Z</dcterms:created>
  <dcterms:modified xsi:type="dcterms:W3CDTF">2021-12-21T10:22:07Z</dcterms:modified>
</cp:coreProperties>
</file>